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9" r:id="rId2"/>
    <p:sldId id="307" r:id="rId3"/>
    <p:sldId id="315" r:id="rId4"/>
    <p:sldId id="291" r:id="rId5"/>
    <p:sldId id="272" r:id="rId6"/>
    <p:sldId id="322" r:id="rId7"/>
    <p:sldId id="269" r:id="rId8"/>
    <p:sldId id="316" r:id="rId9"/>
    <p:sldId id="281" r:id="rId10"/>
    <p:sldId id="270" r:id="rId11"/>
    <p:sldId id="321" r:id="rId12"/>
    <p:sldId id="292" r:id="rId13"/>
    <p:sldId id="294" r:id="rId14"/>
    <p:sldId id="308" r:id="rId15"/>
    <p:sldId id="317" r:id="rId16"/>
    <p:sldId id="296" r:id="rId17"/>
    <p:sldId id="301" r:id="rId1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3717" autoAdjust="0"/>
  </p:normalViewPr>
  <p:slideViewPr>
    <p:cSldViewPr snapToGrid="0">
      <p:cViewPr varScale="1">
        <p:scale>
          <a:sx n="104" d="100"/>
          <a:sy n="104" d="100"/>
        </p:scale>
        <p:origin x="19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2EAB0-0D3E-43F4-893C-513DE18F6570}" type="datetimeFigureOut">
              <a:rPr lang="en-US" smtClean="0"/>
              <a:t>4/28/2021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C6558-B6D6-4F53-835C-49D350EFE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5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https://www.cdc.gov/vaccines/covid-19/clinical-considerations/older-adults-and-disability/access.html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C6558-B6D6-4F53-835C-49D350EFE1F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2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https://www.cdc.gov/vaccines/covid-19/clinical-considerations/older-adults-and-disability/access.html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C6558-B6D6-4F53-835C-49D350EFE1F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9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BDFC-610D-41E4-80EA-3D30B84093F2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8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26AD-D73F-4D91-A98C-08A80F5A3723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8" name="Rectangle 7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6481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3EAF-D397-4B15-B05E-54499017B8C8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8" name="Rectangle 7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4919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EAF7-5FC3-48E4-AEFA-B2D4297FE996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8" name="Rectangle 7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5819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A7BEC-67C9-4EAB-9F33-F5F75746D3EB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8" name="Rectangle 7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7549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59A8-11AE-4EA0-B01D-F279DF0ED599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9" name="Rectangle 8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7214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AC60-B80F-444F-8709-F4E8B9BD0C3B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11" name="Rectangle 10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395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6B6D7-F43D-47BA-B866-9C5DB5CBE5FD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7" name="Rectangle 6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192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FDD1-713A-49B6-9946-025512DEA13A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6" name="Rectangle 5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4778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5F2F-354F-42BD-AA65-5B9DA52B15AE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9" name="Rectangle 8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4959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647C-0F73-4FF0-9D7A-0C5A7EE21473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486650" y="93552"/>
            <a:ext cx="1513525" cy="412257"/>
            <a:chOff x="312017" y="279165"/>
            <a:chExt cx="1834416" cy="499662"/>
          </a:xfrm>
        </p:grpSpPr>
        <p:sp>
          <p:nvSpPr>
            <p:cNvPr id="9" name="Rectangle 8"/>
            <p:cNvSpPr/>
            <p:nvPr/>
          </p:nvSpPr>
          <p:spPr>
            <a:xfrm>
              <a:off x="312017" y="279165"/>
              <a:ext cx="1834416" cy="4996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DBHDS_Logo_CMYK_BLK_062014-Cropped.jp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41161" y="302627"/>
              <a:ext cx="1776129" cy="45273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5528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BC4CF-3BF3-4F81-B95D-C93608B35970}" type="datetime1">
              <a:rPr lang="en-US" smtClean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BD403-32A3-456F-9E42-157C52AD5E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2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da.gov/service_animals_2010.htm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communitynursing@dbhds.Virginia.gov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ha92624\Documents\COVIDVaccineVisualStory.pdf" TargetMode="External"/><Relationship Id="rId2" Type="http://schemas.openxmlformats.org/officeDocument/2006/relationships/hyperlink" Target="https://www.cdc.gov/coronavirus/2019-ncov/vaccines/safety/vsafe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enterforstartservices.org/sites/www.centerforstartservices.org/files/korysstorygettingthecovid19vaccine.pdf" TargetMode="External"/><Relationship Id="rId4" Type="http://schemas.openxmlformats.org/officeDocument/2006/relationships/hyperlink" Target="https://selfadvocacyinfo.org/wp-content/uploads/2020/12/COVID-19-Vaccine-Information-in-Plain-Language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lis.virginia.gov/admincode/title12/agency35/chapter115/section146/" TargetMode="External"/><Relationship Id="rId2" Type="http://schemas.openxmlformats.org/officeDocument/2006/relationships/hyperlink" Target="http://law.lis.virginia.gov/vacode/54.1-2970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hyperlink" Target="https://law.lis.virginia.gov/admincode/title12/agency30/chapter110/section138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608" y="1745069"/>
            <a:ext cx="8081180" cy="3015977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Part 1: Guidance </a:t>
            </a:r>
            <a:r>
              <a:rPr lang="en-US" sz="36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for Vaccinating </a:t>
            </a:r>
            <a:r>
              <a:rPr lang="en-US" sz="3600" b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Individuals with Intellectual and Developmental </a:t>
            </a:r>
            <a:br>
              <a:rPr lang="en-US" sz="3600" b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Disabilities (I/DD)</a:t>
            </a:r>
            <a:endParaRPr lang="en-US" sz="3600" b="1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2052" y="4981020"/>
            <a:ext cx="65122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by: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Virginia Department of Behavioral Health and Developmental Services 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Office of Integrated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 Supports Network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73276" y="503704"/>
            <a:ext cx="3749844" cy="1021391"/>
            <a:chOff x="2641333" y="1222408"/>
            <a:chExt cx="4013734" cy="1093270"/>
          </a:xfrm>
        </p:grpSpPr>
        <p:sp>
          <p:nvSpPr>
            <p:cNvPr id="8" name="Rectangle 7"/>
            <p:cNvSpPr/>
            <p:nvPr/>
          </p:nvSpPr>
          <p:spPr>
            <a:xfrm>
              <a:off x="2641333" y="1222408"/>
              <a:ext cx="4013734" cy="10932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DBHDS_Logo_CMYK_BLK_062014-Cropped.jp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05100" y="1273743"/>
              <a:ext cx="3886200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068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55" y="395271"/>
            <a:ext cx="7886700" cy="62966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Ensure Equitable Access to All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094" y="1402771"/>
            <a:ext cx="8022983" cy="511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Confirm accessible:</a:t>
            </a:r>
          </a:p>
          <a:p>
            <a:pPr marL="457200" indent="-27432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Parking spaces;</a:t>
            </a:r>
          </a:p>
          <a:p>
            <a:pPr marL="457200" indent="-27432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Automatic door openers;</a:t>
            </a:r>
          </a:p>
          <a:p>
            <a:pPr marL="457200" indent="-27432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Wheelchair ramps;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7432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Handrails; </a:t>
            </a:r>
          </a:p>
          <a:p>
            <a:pPr marL="457200" indent="-27432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Extra space for service animals who accompany individuals.</a:t>
            </a:r>
          </a:p>
          <a:p>
            <a:pPr marL="457200" indent="-27432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outlets for adaptive equipment, which may need to be recharged (communication devices, powered wheelchairs, etc.).</a:t>
            </a:r>
          </a:p>
          <a:p>
            <a:pPr marL="914400" indent="-342900">
              <a:lnSpc>
                <a:spcPct val="108000"/>
              </a:lnSpc>
              <a:buFont typeface="Symbol" panose="05050102010706020507" pitchFamily="18" charset="2"/>
              <a:buChar char="-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553" y="1198415"/>
            <a:ext cx="2378202" cy="23782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238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55" y="395271"/>
            <a:ext cx="7886700" cy="62966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Ensure Adequate Space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094" y="1402771"/>
            <a:ext cx="8022983" cy="474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Extra space may be needed for:</a:t>
            </a:r>
          </a:p>
          <a:p>
            <a:pPr marL="457200" indent="-27432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who will not keep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their face masks on due to sensory and cognitive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issues. </a:t>
            </a:r>
          </a:p>
          <a:p>
            <a:pPr marL="457200" indent="-27432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Electrical outlets for adaptive equipment, which may need to be recharged (communication devices, powered wheelchairs, etc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457200" indent="-27432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Caregivers who accompany individuals.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7432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Service animals who accompany individuals.</a:t>
            </a:r>
          </a:p>
          <a:p>
            <a:pPr marL="571500">
              <a:lnSpc>
                <a:spcPct val="108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>
              <a:lnSpc>
                <a:spcPct val="108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083" y1="45028" x2="47083" y2="45028"/>
                        <a14:foregroundMark x1="55000" y1="44751" x2="55000" y2="44751"/>
                        <a14:backgroundMark x1="46875" y1="50276" x2="46875" y2="50276"/>
                        <a14:backgroundMark x1="46458" y1="51934" x2="46458" y2="51934"/>
                        <a14:backgroundMark x1="47292" y1="51934" x2="47292" y2="51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73" b="20321"/>
          <a:stretch/>
        </p:blipFill>
        <p:spPr>
          <a:xfrm>
            <a:off x="3436259" y="5073552"/>
            <a:ext cx="3945287" cy="1282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100000" l="19643" r="8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0" r="18831"/>
          <a:stretch/>
        </p:blipFill>
        <p:spPr>
          <a:xfrm>
            <a:off x="6741730" y="3774157"/>
            <a:ext cx="1962405" cy="27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45" y="422031"/>
            <a:ext cx="7886700" cy="56270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Considerations 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for Service Animals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1690689"/>
            <a:ext cx="7474826" cy="267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Remind staff that service animals must be allowed in the clinic and remain with their handlers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more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service animals, please go to this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ADA link: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://www.ada.gov/service_animals_2010.htm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344" y="4249511"/>
            <a:ext cx="3337981" cy="222643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5282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838" y="405320"/>
            <a:ext cx="7886700" cy="60956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Adaptive Communication 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2597" y="1440264"/>
            <a:ext cx="6256803" cy="489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Ensure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 communication at the site meets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necessary requirements 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the:</a:t>
            </a:r>
          </a:p>
          <a:p>
            <a:pPr marL="6858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Disabilities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Act. </a:t>
            </a:r>
          </a:p>
          <a:p>
            <a:pPr marL="6858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Rehabilitation Act. </a:t>
            </a:r>
          </a:p>
          <a:p>
            <a:pPr marL="6858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Plain Language Act. </a:t>
            </a:r>
          </a:p>
          <a:p>
            <a:pPr marL="6858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Patient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Protection and Affordable Care Act. </a:t>
            </a:r>
          </a:p>
          <a:p>
            <a:pPr marL="6858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Any other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applicable disability rights laws for accessibility throughout the vaccination process.</a:t>
            </a:r>
          </a:p>
          <a:p>
            <a:pPr marL="1376363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252" r="35124" b="21143"/>
          <a:stretch/>
        </p:blipFill>
        <p:spPr>
          <a:xfrm>
            <a:off x="6772399" y="2145398"/>
            <a:ext cx="1742951" cy="348068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7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16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Communication 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Issues to Consider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7316" y="1417648"/>
            <a:ext cx="8178034" cy="495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Consider vision, hearing and cognitive disabilities, etc.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help ensure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 information is useful.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information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available 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easy-to-read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language and 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variety of accessible formats,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such as braille,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large bold text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pictures or visual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stories.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Have interpreters available for non-English languages and American Sign Language. </a:t>
            </a: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Speak loudly and slowly for those who may have difficulty hearing or understanding.</a:t>
            </a: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 have personnel on each shift who have experience working with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disabilities.</a:t>
            </a:r>
          </a:p>
        </p:txBody>
      </p:sp>
    </p:spTree>
    <p:extLst>
      <p:ext uri="{BB962C8B-B14F-4D97-AF65-F5344CB8AC3E}">
        <p14:creationId xmlns:p14="http://schemas.microsoft.com/office/powerpoint/2010/main" val="10544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47" y="138623"/>
            <a:ext cx="7886700" cy="10613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Helpful Tips 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for Bathroom Accommodations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647" y="1549779"/>
            <a:ext cx="8457479" cy="480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Some individuals with intellectual disabilities may be incontinent. This poses a problem when they are in a public area and they have a wet or soiled brief. (Most bathrooms do not have changing tables big enough for an adult.) 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lieu of a changing table, if there is a room you can provide where they can be changed, it would be extremely beneficial to both the caregivers and the individuals. 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plastic bags with ties and a special container for soiled briefs or other items may be helpful.*</a:t>
            </a:r>
          </a:p>
          <a:p>
            <a:pPr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*These tips may also be helpful for moms with toddlers, women and aging Virginians.</a:t>
            </a:r>
          </a:p>
        </p:txBody>
      </p:sp>
    </p:spTree>
    <p:extLst>
      <p:ext uri="{BB962C8B-B14F-4D97-AF65-F5344CB8AC3E}">
        <p14:creationId xmlns:p14="http://schemas.microsoft.com/office/powerpoint/2010/main" val="31460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80" y="1734773"/>
            <a:ext cx="7886700" cy="3131701"/>
          </a:xfrm>
        </p:spPr>
        <p:txBody>
          <a:bodyPr anchor="t">
            <a:norm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i="1" dirty="0" smtClean="0">
                <a:solidFill>
                  <a:schemeClr val="accent1">
                    <a:lumMod val="75000"/>
                  </a:schemeClr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Thank You </a:t>
            </a:r>
            <a:r>
              <a:rPr lang="en-US" i="1" dirty="0" smtClean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i="1" dirty="0" smtClean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from the Office of Integrated Health (OIH) at the Virginia Department of Behavioral Health and Developmental Services (DBHDS)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8312" y="5025092"/>
            <a:ext cx="7957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have any questions or concerns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them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communitynursing@dbhds.virginia.gov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92" y="1281161"/>
            <a:ext cx="106079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82" y="252248"/>
            <a:ext cx="7886700" cy="831577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References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382" y="1555532"/>
            <a:ext cx="80003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Centers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Disease Control and Prevention (2020). V-safe After Vaccination Health Checker.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https://www.cdc.gov/coronavirus/2019-ncov/vaccines/safety/vsafe.html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Jefferson Health (2021). Vaccine visual story, 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file:///C:/Users/dha92624/Documents/COVIDVaccineVisualStory.pdf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Self Advocacy Resource and Technical Assistance Center (2020).  COVID-19-Vaccine-Information-in-Plain-Language.pdf. 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https://selfadvocacyinfo.org/wp-content/uploads/2020/12/COVID-19-Vaccine-Information-in-Plain-Language.pdf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Center for START Services at the University of New Hampshire Institute on Disability/UCED (2021).  Kory’s Story:  Getting the COVID-19 Vaccine. 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https://centerforstartservices.org/sites/www.centerforstartservices.org/files/korysstorygettingthecovid19vaccine.pdf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92166" y="2145498"/>
            <a:ext cx="5759669" cy="2567004"/>
            <a:chOff x="1545022" y="2322786"/>
            <a:chExt cx="5759669" cy="2567004"/>
          </a:xfrm>
        </p:grpSpPr>
        <p:sp>
          <p:nvSpPr>
            <p:cNvPr id="6" name="Oval 5"/>
            <p:cNvSpPr/>
            <p:nvPr/>
          </p:nvSpPr>
          <p:spPr>
            <a:xfrm>
              <a:off x="1639615" y="2448911"/>
              <a:ext cx="5665076" cy="24408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Planning Considerations</a:t>
              </a:r>
              <a:endPara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545022" y="2322786"/>
              <a:ext cx="5665076" cy="24408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Planning Considerations</a:t>
              </a:r>
              <a:endParaRPr lang="en-US" sz="36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2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96" y="417678"/>
            <a:ext cx="7886700" cy="52825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Things to Consider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526" y="1658935"/>
            <a:ext cx="7779626" cy="2915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This training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summarizes what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clinic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organizers should consider when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host a vaccination clinic for individuals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intellectual and developmental disabilities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living in the community. </a:t>
            </a:r>
          </a:p>
          <a:p>
            <a:pPr marL="228600" indent="-2286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It also provides considerations to help ensure equal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and opportunities.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73" t="10198" r="7133" b="14094"/>
          <a:stretch/>
        </p:blipFill>
        <p:spPr>
          <a:xfrm>
            <a:off x="2819373" y="4498428"/>
            <a:ext cx="3145931" cy="185792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853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3179" y="1558650"/>
            <a:ext cx="5802518" cy="4027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offering special blocks of time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 various times of the day, for individuals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may need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extra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assistance.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special pre and post vaccine waiting locations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for individuals who may be medically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fragile,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order to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reduce possible exposure to COVID-19 </a:t>
            </a:r>
          </a:p>
          <a:p>
            <a:pPr marL="228600" lvl="1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allowing extra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time before and after the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vaccination appointment.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1875" y="442003"/>
            <a:ext cx="7886700" cy="66158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 Black" panose="020B0A04020102020204" pitchFamily="34" charset="0"/>
              </a:rPr>
              <a:t>Planning Considerations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2965" t="10759" b="15035"/>
          <a:stretch/>
        </p:blipFill>
        <p:spPr>
          <a:xfrm>
            <a:off x="6602755" y="1958887"/>
            <a:ext cx="1767789" cy="35421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006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247" y="254594"/>
            <a:ext cx="7886700" cy="81053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Announcements to the Public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7247" y="1441697"/>
            <a:ext cx="8324433" cy="498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Once the date is decided upon, consider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using a range of media channels to communicate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about 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vaccination clinic, such as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Newspaper.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Radio.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and social media channels.</a:t>
            </a:r>
          </a:p>
          <a:p>
            <a:pPr marL="231775" indent="-231775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Remember to:</a:t>
            </a: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text-only web pages or alt text for screen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readers.</a:t>
            </a: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Offer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dedicated hotlines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questions.</a:t>
            </a: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Translate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materials into other languages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-274320">
              <a:lnSpc>
                <a:spcPct val="108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 websites meet Web Accessibility Initiative Guidelines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6" b="89871" l="3226" r="97903">
                        <a14:foregroundMark x1="21774" y1="31681" x2="44839" y2="43750"/>
                        <a14:foregroundMark x1="49516" y1="42241" x2="75484" y2="29310"/>
                        <a14:foregroundMark x1="76129" y1="28448" x2="83871" y2="51078"/>
                        <a14:foregroundMark x1="19677" y1="28448" x2="38226" y2="39440"/>
                        <a14:foregroundMark x1="28387" y1="32328" x2="44839" y2="43319"/>
                        <a14:foregroundMark x1="16935" y1="37069" x2="14355" y2="38793"/>
                        <a14:foregroundMark x1="15161" y1="44181" x2="13710" y2="47629"/>
                        <a14:foregroundMark x1="14355" y1="50216" x2="14839" y2="63362"/>
                        <a14:foregroundMark x1="13548" y1="62500" x2="16129" y2="69612"/>
                        <a14:foregroundMark x1="69355" y1="83621" x2="80484" y2="80388"/>
                        <a14:foregroundMark x1="82258" y1="71121" x2="84355" y2="59914"/>
                        <a14:foregroundMark x1="84355" y1="59914" x2="83387" y2="51078"/>
                        <a14:backgroundMark x1="10000" y1="17457" x2="91290" y2="20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81175" y="2580978"/>
            <a:ext cx="1807122" cy="1352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581" b="7255"/>
          <a:stretch/>
        </p:blipFill>
        <p:spPr>
          <a:xfrm>
            <a:off x="5055393" y="2308309"/>
            <a:ext cx="1031874" cy="94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145" t="19909" r="4020" b="17230"/>
          <a:stretch/>
        </p:blipFill>
        <p:spPr>
          <a:xfrm>
            <a:off x="6594656" y="2384061"/>
            <a:ext cx="1783988" cy="1221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701" y="3793487"/>
            <a:ext cx="1535168" cy="7675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757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83" y="241738"/>
            <a:ext cx="7886700" cy="86282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</a:rPr>
              <a:t>Anticipate </a:t>
            </a:r>
            <a:br>
              <a:rPr lang="en-US" sz="3200" b="1" dirty="0" smtClean="0">
                <a:latin typeface="Arial Black" panose="020B0A04020102020204" pitchFamily="34" charset="0"/>
              </a:rPr>
            </a:br>
            <a:r>
              <a:rPr lang="en-US" sz="3200" b="1" dirty="0" smtClean="0">
                <a:latin typeface="Arial Black" panose="020B0A04020102020204" pitchFamily="34" charset="0"/>
              </a:rPr>
              <a:t>Scheduling Challenges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883" y="1430117"/>
            <a:ext cx="8126468" cy="178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help with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pre-scheduling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those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caregivers or individuals who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need it. 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Provide other scheduling options in addition to web-based forms.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558" t="9663" r="17539" b="7537"/>
          <a:stretch/>
        </p:blipFill>
        <p:spPr>
          <a:xfrm>
            <a:off x="4175694" y="3215734"/>
            <a:ext cx="4182001" cy="30172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8883" y="3215734"/>
            <a:ext cx="3520965" cy="301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Create forms which are easy to navigate and complement those of other vaccination clinics and providers in your area or create a common form where possible.</a:t>
            </a:r>
          </a:p>
        </p:txBody>
      </p:sp>
    </p:spTree>
    <p:extLst>
      <p:ext uri="{BB962C8B-B14F-4D97-AF65-F5344CB8AC3E}">
        <p14:creationId xmlns:p14="http://schemas.microsoft.com/office/powerpoint/2010/main" val="31172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83" y="537507"/>
            <a:ext cx="7886700" cy="61961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</a:rPr>
              <a:t>Anticipate Scheduling Challenges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883" y="1461648"/>
            <a:ext cx="5840632" cy="479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Encourage caregivers to fill out forms ahead of time.</a:t>
            </a:r>
          </a:p>
          <a:p>
            <a:pPr marL="228600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Name a point of contact within a vaccination clinic to address reasonable accommodation needs for individuals with intellectual and developmental disabilities.</a:t>
            </a:r>
          </a:p>
          <a:p>
            <a:pPr marL="228600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If family members or other caregivers will be accompanying the person being vaccinated, ask if they will need to be vaccinated on the same day as the individual.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86" y="1797269"/>
            <a:ext cx="2510328" cy="376105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5898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10" y="445514"/>
            <a:ext cx="7886700" cy="61961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Informed Consent Information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453" y="1578166"/>
            <a:ext cx="8454706" cy="394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More information about informed consent, authorized representatives and legal guardians can be found here: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§ 54.1-2970.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Medical treatment for certain persons incapable of giving informed consent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12VAC35-115-146.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Authorized representatives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12VAC30-110-1380.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Authorized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representatives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individual age 18 or older.</a:t>
            </a:r>
          </a:p>
          <a:p>
            <a:pPr>
              <a:lnSpc>
                <a:spcPct val="108000"/>
              </a:lnSpc>
              <a:spcBef>
                <a:spcPts val="1200"/>
              </a:spcBef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129" y="4752630"/>
            <a:ext cx="2871465" cy="178628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505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51" y="442834"/>
            <a:ext cx="7886700" cy="58946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</a:rPr>
              <a:t>Accessibility at the Site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D403-32A3-456F-9E42-157C52AD5E0F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7151" y="1585470"/>
            <a:ext cx="8343428" cy="4381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Many 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intellectual and developmental disabilities may have cognitive, sensory, mobility and challenges accessing COVID-19 vaccination clinics and warrant specific considerations to support equitable vaccine access. </a:t>
            </a:r>
          </a:p>
          <a:p>
            <a:pPr marL="228600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vaccination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consistent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disability rights statutes such as the Americans with Disabilities Act and Section 504 of the Rehabilitation Act of 1973.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 accessible transportation providers in your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area, and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provide information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 participants and their caregivers 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 schedule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accessible transportation appointments if needed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6749</TotalTime>
  <Words>1022</Words>
  <Application>Microsoft Office PowerPoint</Application>
  <PresentationFormat>On-screen Show (4:3)</PresentationFormat>
  <Paragraphs>108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Courier New</vt:lpstr>
      <vt:lpstr>Lucida Calligraphy</vt:lpstr>
      <vt:lpstr>Symbol</vt:lpstr>
      <vt:lpstr>Office Theme</vt:lpstr>
      <vt:lpstr>Part 1: Guidance for Vaccinating Individuals with Intellectual and Developmental  Disabilities (I/DD)</vt:lpstr>
      <vt:lpstr>PowerPoint Presentation</vt:lpstr>
      <vt:lpstr>Things to Consider</vt:lpstr>
      <vt:lpstr>PowerPoint Presentation</vt:lpstr>
      <vt:lpstr>Announcements to the Public</vt:lpstr>
      <vt:lpstr>Anticipate  Scheduling Challenges</vt:lpstr>
      <vt:lpstr>Anticipate Scheduling Challenges</vt:lpstr>
      <vt:lpstr>Informed Consent Information</vt:lpstr>
      <vt:lpstr>Accessibility at the Site</vt:lpstr>
      <vt:lpstr>Ensure Equitable Access to All</vt:lpstr>
      <vt:lpstr>Ensure Adequate Space</vt:lpstr>
      <vt:lpstr>Considerations  for Service Animals</vt:lpstr>
      <vt:lpstr>Adaptive Communication </vt:lpstr>
      <vt:lpstr>Communication  Issues to Consider</vt:lpstr>
      <vt:lpstr>Helpful Tips  for Bathroom Accommodations</vt:lpstr>
      <vt:lpstr>Thank You  from the Office of Integrated Health (OIH) at the Virginia Department of Behavioral Health and Developmental Services (DBHDS)</vt:lpstr>
      <vt:lpstr>References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 Program</dc:creator>
  <cp:lastModifiedBy>Bryan, Marylou (DBHDS)</cp:lastModifiedBy>
  <cp:revision>170</cp:revision>
  <cp:lastPrinted>2019-09-05T19:11:00Z</cp:lastPrinted>
  <dcterms:created xsi:type="dcterms:W3CDTF">2019-09-05T17:48:22Z</dcterms:created>
  <dcterms:modified xsi:type="dcterms:W3CDTF">2021-04-28T19:48:21Z</dcterms:modified>
</cp:coreProperties>
</file>