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C1CF3C-B5B5-C54F-82F2-918A6834FF35}" v="87" dt="2019-07-28T21:53:53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32"/>
  </p:normalViewPr>
  <p:slideViewPr>
    <p:cSldViewPr snapToGrid="0" snapToObjects="1">
      <p:cViewPr>
        <p:scale>
          <a:sx n="77" d="100"/>
          <a:sy n="77" d="100"/>
        </p:scale>
        <p:origin x="-35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7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ADE4A-8801-1841-80E9-2FE42CBBFD3E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A9A29-A05F-5C45-8070-7B9417F2B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9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A9A29-A05F-5C45-8070-7B9417F2B1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7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C46A8-6481-E141-95EF-7DBD0D090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AC6F99-2E3F-974E-A1A4-5EF05B5C1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D53A0E-7892-B04F-9A9C-856217013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8312-88E7-584F-A056-410F9BBE6EB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B80F12-2D91-EE4E-9DAA-76C77AD9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8F13B0-151B-2B40-9852-CB799994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D21-F7BD-0947-9283-DC0A28CA1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3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803006-F270-714F-92F5-8C65A8F5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BAA912-BB96-134E-91F2-342A4CD60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5C334A-A14B-754A-A232-B71263B0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8312-88E7-584F-A056-410F9BBE6EB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78179C-9270-F241-A7AB-F0043B6BE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E92AAB-DC0D-2943-9258-FD9DBA3C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D21-F7BD-0947-9283-DC0A28CA1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5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4A9018-70F3-7145-B286-962A6C5C2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7C878C-6292-544B-B9EC-826D55290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8C6232-3309-7C44-9180-4C9F79211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8312-88E7-584F-A056-410F9BBE6EB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7583BF-4DEE-9B4A-9DA3-4C172573C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E92C94-869A-144D-8810-EA2BCB15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D21-F7BD-0947-9283-DC0A28CA1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8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D3F6F3-4D83-2F4C-9763-FBE4D8F1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1E1087-CE8D-EB47-AAD2-65A6D9A61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64F237-FD55-E042-9996-F6098D93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8312-88E7-584F-A056-410F9BBE6EB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0E1463-48C1-1549-A1D3-07BD876C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EE8413-F67B-5D49-BCEF-BD0D64D27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D21-F7BD-0947-9283-DC0A28CA1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3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33E756-8E88-3C44-9AFA-59E300C85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10AAE9-0A72-4F4E-A40E-6A6F29C2F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C8DAA-1765-094C-8DF0-DF2C9359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8312-88E7-584F-A056-410F9BBE6EB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32D280-801F-FC41-B283-161410592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81F337-2563-3641-B181-CE4755D2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D21-F7BD-0947-9283-DC0A28CA1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C5032F-DF3D-C14B-8589-0D5A3100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E87FBB-BCEA-F542-B841-D391207C7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CFCAAB-89DF-494B-AC97-8C24130BF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CD4A50-C004-4D45-8C2B-15E4FD6FE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8312-88E7-584F-A056-410F9BBE6EB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D9F117-8134-914B-898A-407E1E2A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E97D5E-1450-0E4A-9ECD-EB3E8DBB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D21-F7BD-0947-9283-DC0A28CA1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5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667935-06FC-454D-9835-D549994D4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97677A-F343-6841-9929-8FF368D09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BB50A3-7240-E449-92BD-055165215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00481A2-5EF3-E543-99B9-5C0E1764A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0E79007-074C-824A-89E1-246F82E3E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9849349-B6FC-834A-A589-0282A1F6B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8312-88E7-584F-A056-410F9BBE6EB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E49FC2F-FBF1-B64F-BB31-3E99A948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06F69D8-94D0-CC45-BDBD-BCF699BD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D21-F7BD-0947-9283-DC0A28CA1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0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E84BC-8B18-D34C-A01C-B4A30D2F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AE6A628-94B9-4D46-AB7E-FBC9BB2B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8312-88E7-584F-A056-410F9BBE6EB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6430CD-C8A2-9144-8DDF-E3FEBDF9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C1C17E-39B2-6846-9B7F-EE0E73C09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D21-F7BD-0947-9283-DC0A28CA1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3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B2669E2-5EB5-F940-BE2E-90EAC8E2B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8312-88E7-584F-A056-410F9BBE6EB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F68F5D3-B829-F440-9B9B-0AC2E54F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3F4305-AAED-484E-BA02-ED1E8491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D21-F7BD-0947-9283-DC0A28CA1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1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C0AAD6-06F7-A24A-9D74-CAC7C312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274434-FA7A-174D-8C5F-BB29E53E0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FD7E1B-F17D-AA40-9E91-7DE0C5D2B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450909-B60B-A349-AB50-A467B339D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8312-88E7-584F-A056-410F9BBE6EB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E90D03-E943-CE42-9423-9086FCFFA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3326BC-9F26-0E49-A53A-13727C0F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D21-F7BD-0947-9283-DC0A28CA1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6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5120A7-7167-3641-BBF6-0FC0728A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08867B0-97D5-9D4D-B6D9-73D075987B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F1CFDAA-C233-994C-B71F-B7AA9436D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AB7D2B-ED59-0841-B247-626B76ED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8312-88E7-584F-A056-410F9BBE6EB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2F47BD-FB74-D24E-A6F6-89C5A891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8CE49D-1582-8647-A09E-16A1F965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9DD21-F7BD-0947-9283-DC0A28CA1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5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56ABA5B-A53B-D845-B96E-FDA708BB7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64621D-5582-6D49-A466-4F020CE68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7590B2-B11A-E34B-B36A-29D4616CB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68312-88E7-584F-A056-410F9BBE6EB6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F6DC58-8C14-9644-A02A-309B934A4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F37CFD-1B29-234B-9C90-99F7B82A7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9DD21-F7BD-0947-9283-DC0A28CA1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1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0.gstatic.com/images?q=tbn:ANd9GcT93ZzcUt-nNTmLn5J9GYlZwRt1YktPrclHN0Yd7tF9USShXSsM-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bhavikabatra.com/wp-content/uploads/2017/08/privacy-2-300x22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00B896-98DF-2545-B4BC-C41DBD9D2E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Rights &amp; Responsibilities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F5DBD04-F737-744D-BC5A-CC36949A44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Self-Advocates</a:t>
            </a:r>
          </a:p>
        </p:txBody>
      </p:sp>
    </p:spTree>
    <p:extLst>
      <p:ext uri="{BB962C8B-B14F-4D97-AF65-F5344CB8AC3E}">
        <p14:creationId xmlns:p14="http://schemas.microsoft.com/office/powerpoint/2010/main" val="2399115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CBCD8F-7AAB-5F42-B4EF-E686ED042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2" y="1218030"/>
            <a:ext cx="5844953" cy="2168475"/>
          </a:xfrm>
        </p:spPr>
        <p:txBody>
          <a:bodyPr>
            <a:normAutofit/>
          </a:bodyPr>
          <a:lstStyle/>
          <a:p>
            <a:r>
              <a:rPr lang="en-US" sz="3230" dirty="0"/>
              <a:t>Everyone has a </a:t>
            </a:r>
            <a:r>
              <a:rPr lang="en-US" sz="3230" b="1" dirty="0">
                <a:solidFill>
                  <a:srgbClr val="FF0000"/>
                </a:solidFill>
              </a:rPr>
              <a:t>right</a:t>
            </a:r>
            <a:r>
              <a:rPr lang="en-US" sz="3230" dirty="0"/>
              <a:t> to their own </a:t>
            </a:r>
            <a:br>
              <a:rPr lang="en-US" sz="3230" dirty="0"/>
            </a:br>
            <a:r>
              <a:rPr lang="en-US" sz="3230" dirty="0"/>
              <a:t>heart-felt beliefs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751DBA-A4AF-F949-A0A7-837EC9BEE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886201"/>
            <a:ext cx="5314543" cy="155448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370" dirty="0"/>
              <a:t>And the </a:t>
            </a:r>
            <a:r>
              <a:rPr lang="en-US" sz="3370" b="1" dirty="0">
                <a:solidFill>
                  <a:srgbClr val="FF0000"/>
                </a:solidFill>
              </a:rPr>
              <a:t>responsibility</a:t>
            </a:r>
            <a:r>
              <a:rPr lang="en-US" sz="3370" dirty="0"/>
              <a:t> to respect the beliefs of others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2AC6D7F-F068-4E11-BB06-F601D89BB9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BAFA36-78A3-F94F-9561-52E87A2B0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50" y="628650"/>
            <a:ext cx="454914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15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25DFF3-673B-134D-8256-8E038A41F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has the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/>
              <a:t> to control their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80E485-E779-5849-BE3E-A01619298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/>
              <a:t>And the </a:t>
            </a:r>
            <a:r>
              <a:rPr lang="en-US" sz="3200" b="1" dirty="0">
                <a:solidFill>
                  <a:srgbClr val="FF0000"/>
                </a:solidFill>
              </a:rPr>
              <a:t>responsibility</a:t>
            </a:r>
            <a:r>
              <a:rPr lang="en-US" sz="3200" dirty="0"/>
              <a:t> not to spend more than they can afford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9000B5-9B5C-844C-9763-F60EE2F7A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799" y="1585913"/>
            <a:ext cx="54578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87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659C67-FA7E-764F-8252-2E9770D1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Everyone has the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/>
              <a:t> to be heard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58FD68-6756-D748-A4A3-29AEA4970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/>
              <a:t>And the </a:t>
            </a:r>
            <a:r>
              <a:rPr lang="en-US" sz="3200" b="1" dirty="0">
                <a:solidFill>
                  <a:srgbClr val="FF0000"/>
                </a:solidFill>
              </a:rPr>
              <a:t>responsibility</a:t>
            </a:r>
            <a:r>
              <a:rPr lang="en-US" sz="3200" dirty="0"/>
              <a:t> to </a:t>
            </a:r>
            <a:r>
              <a:rPr lang="en-US" sz="3200" dirty="0" smtClean="0"/>
              <a:t>speak up or ask questions </a:t>
            </a:r>
            <a:r>
              <a:rPr lang="en-US" sz="3200" dirty="0"/>
              <a:t>when </a:t>
            </a:r>
          </a:p>
          <a:p>
            <a:pPr marL="0" indent="0" algn="ctr">
              <a:buNone/>
            </a:pPr>
            <a:r>
              <a:rPr lang="en-US" sz="3200" dirty="0"/>
              <a:t>they don’t think things are right</a:t>
            </a:r>
          </a:p>
        </p:txBody>
      </p:sp>
      <p:pic>
        <p:nvPicPr>
          <p:cNvPr id="4" name="Picture 3" descr="/var/folders/1y/9swz6rz12f77xj3rvf29lg7w0000gn/T/com.microsoft.Word/Content.MSO/C8EA1BA2.tmp">
            <a:extLst>
              <a:ext uri="{FF2B5EF4-FFF2-40B4-BE49-F238E27FC236}">
                <a16:creationId xmlns:a16="http://schemas.microsoft.com/office/drawing/2014/main" xmlns="" id="{FDC747FF-0CB9-184A-BA64-070140CC30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1690687"/>
            <a:ext cx="3300413" cy="3195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915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0C4CE8-7810-B24F-BDDC-2523611E9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Everyone has a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/>
              <a:t> to participate in decisions about them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D779E22F-C4F5-E047-8931-3313A4EF5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B7F36379-47AC-0A4E-B040-3732EFC28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0" y="228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8" name="Picture 14" descr="Image result for conversation">
            <a:extLst>
              <a:ext uri="{FF2B5EF4-FFF2-40B4-BE49-F238E27FC236}">
                <a16:creationId xmlns:a16="http://schemas.microsoft.com/office/drawing/2014/main" xmlns="" id="{2F8283E3-D777-1D44-9AC3-9D51FB425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286000"/>
            <a:ext cx="3022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Image result for conversation">
            <a:extLst>
              <a:ext uri="{FF2B5EF4-FFF2-40B4-BE49-F238E27FC236}">
                <a16:creationId xmlns:a16="http://schemas.microsoft.com/office/drawing/2014/main" xmlns="" id="{BBA15293-7826-2F4D-BCCE-D293FACFD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184" y="1919763"/>
            <a:ext cx="4929186" cy="323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67717F-1448-FD4B-8698-ABC74BC3497E}"/>
              </a:ext>
            </a:extLst>
          </p:cNvPr>
          <p:cNvSpPr txBox="1"/>
          <p:nvPr/>
        </p:nvSpPr>
        <p:spPr>
          <a:xfrm>
            <a:off x="1082675" y="5518141"/>
            <a:ext cx="10801350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10" dirty="0"/>
              <a:t>And to know about all of the choices they may have, including good and bad things about each option</a:t>
            </a:r>
          </a:p>
        </p:txBody>
      </p:sp>
    </p:spTree>
    <p:extLst>
      <p:ext uri="{BB962C8B-B14F-4D97-AF65-F5344CB8AC3E}">
        <p14:creationId xmlns:p14="http://schemas.microsoft.com/office/powerpoint/2010/main" val="3865056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D8B0ED-2DF5-0D4C-AC9F-281DFFC8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Advocates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26FDD6-2F37-D843-930F-22C4DCAA3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24" y="1896035"/>
            <a:ext cx="6233156" cy="46257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3200" dirty="0"/>
              <a:t>Advocates pay attention to reports from providers</a:t>
            </a:r>
          </a:p>
          <a:p>
            <a:r>
              <a:rPr lang="en-US" sz="3200" dirty="0"/>
              <a:t>Advocates ask questions </a:t>
            </a:r>
          </a:p>
          <a:p>
            <a:r>
              <a:rPr lang="en-US" sz="3200" dirty="0"/>
              <a:t>Advocates address questions</a:t>
            </a:r>
          </a:p>
          <a:p>
            <a:r>
              <a:rPr lang="en-US" sz="3200" dirty="0"/>
              <a:t>Advocates can help when self-advocacy doesn’t seem to be working</a:t>
            </a:r>
          </a:p>
          <a:p>
            <a:r>
              <a:rPr lang="en-US" sz="3200" dirty="0"/>
              <a:t>Advocates work for fairness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BCFF9F-C1D1-744E-9948-89B4F80F8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1" r="9406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19767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E0BFAC-CBDD-4547-8631-0B84F854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Everyone has the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65145A-78D2-2642-937D-0E55D0A8A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047"/>
            <a:ext cx="10793506" cy="4791916"/>
          </a:xfrm>
        </p:spPr>
        <p:txBody>
          <a:bodyPr>
            <a:normAutofit/>
          </a:bodyPr>
          <a:lstStyle/>
          <a:p>
            <a:r>
              <a:rPr lang="en-US" sz="3200" dirty="0"/>
              <a:t>To say “yes,” or “no,” to any sort of touch or intervention that involves touch.  Each person has control over his or her own body.</a:t>
            </a:r>
          </a:p>
          <a:p>
            <a:r>
              <a:rPr lang="en-US" sz="3200" dirty="0"/>
              <a:t>To explore all available </a:t>
            </a:r>
            <a:r>
              <a:rPr lang="en-US" sz="3200" dirty="0" smtClean="0"/>
              <a:t>services or </a:t>
            </a:r>
            <a:r>
              <a:rPr lang="en-US" sz="3200" dirty="0"/>
              <a:t>benefit options</a:t>
            </a:r>
          </a:p>
          <a:p>
            <a:r>
              <a:rPr lang="en-US" sz="3200" dirty="0"/>
              <a:t>To ask questions</a:t>
            </a:r>
          </a:p>
          <a:p>
            <a:r>
              <a:rPr lang="en-US" sz="3200" dirty="0"/>
              <a:t>To say, “I agree,” or “I don’t agree.”</a:t>
            </a:r>
          </a:p>
          <a:p>
            <a:r>
              <a:rPr lang="en-US" sz="3200" dirty="0"/>
              <a:t>To request that a provider decision be reviewed or appealed. </a:t>
            </a:r>
          </a:p>
          <a:p>
            <a:r>
              <a:rPr lang="en-US" sz="3200" dirty="0"/>
              <a:t>To request information about how to contact an advocate and/or the </a:t>
            </a:r>
            <a:r>
              <a:rPr lang="en-US" sz="3200" dirty="0" err="1"/>
              <a:t>disAbility</a:t>
            </a:r>
            <a:r>
              <a:rPr lang="en-US" sz="3200" dirty="0"/>
              <a:t> Center for Law in Virginia (</a:t>
            </a:r>
            <a:r>
              <a:rPr lang="en-US" sz="3200" dirty="0" err="1"/>
              <a:t>dCLV</a:t>
            </a:r>
            <a:r>
              <a:rPr lang="en-US" sz="3200" dirty="0"/>
              <a:t>).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68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 descr="Image result for ques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89" y="2009421"/>
            <a:ext cx="4052711" cy="397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66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27210-D0CA-4654-B3E3-9ABB4F178E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EFFE36-017E-0B4C-BAC3-081665A4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Rights</a:t>
            </a:r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come with </a:t>
            </a:r>
            <a:r>
              <a:rPr lang="en-US" sz="5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responsibilities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70B66945-4967-4040-926D-DCA44313CD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/var/folders/1y/9swz6rz12f77xj3rvf29lg7w0000gn/T/com.microsoft.Word/Content.MSO/B43FE611.tmp">
            <a:extLst>
              <a:ext uri="{FF2B5EF4-FFF2-40B4-BE49-F238E27FC236}">
                <a16:creationId xmlns:a16="http://schemas.microsoft.com/office/drawing/2014/main" xmlns="" id="{574C184D-2CFE-1F44-B0BC-5F57FB8BB2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941" y="706187"/>
            <a:ext cx="4047843" cy="3966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1050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C4FEC9-ECD3-A240-8679-60E2A7E59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All people are worthy of dignity &amp; respect</a:t>
            </a:r>
          </a:p>
        </p:txBody>
      </p:sp>
      <p:pic>
        <p:nvPicPr>
          <p:cNvPr id="4" name="Content Placeholder 3" descr="/var/folders/1y/9swz6rz12f77xj3rvf29lg7w0000gn/T/com.microsoft.Word/Content.MSO/6C539174.tmp">
            <a:extLst>
              <a:ext uri="{FF2B5EF4-FFF2-40B4-BE49-F238E27FC236}">
                <a16:creationId xmlns:a16="http://schemas.microsoft.com/office/drawing/2014/main" xmlns="" id="{3CA0154C-242E-E348-91E2-8DDE3B1DE31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1943100"/>
            <a:ext cx="4143375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27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D1C2FA-81F0-B746-9D99-26049DC28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Everyone has the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/>
              <a:t> to relationships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432BF6A-F53A-FD4A-9F9E-E0C53D5BC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6025" y="1857375"/>
            <a:ext cx="6815138" cy="33440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B15803-2239-9043-B73A-A9AC3A3E303C}"/>
              </a:ext>
            </a:extLst>
          </p:cNvPr>
          <p:cNvSpPr txBox="1"/>
          <p:nvPr/>
        </p:nvSpPr>
        <p:spPr>
          <a:xfrm>
            <a:off x="549649" y="5495318"/>
            <a:ext cx="746950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dirty="0"/>
              <a:t>And access to community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E8EB8A-4D4D-CA43-99D7-8EB7579A2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986" y="4548794"/>
            <a:ext cx="24892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06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1685D0-3E73-EA45-83E1-CE3F05D7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ctr"/>
            <a:r>
              <a:rPr lang="en-US" dirty="0"/>
              <a:t>Everyone has the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/>
              <a:t> to stay connected </a:t>
            </a:r>
            <a:br>
              <a:rPr lang="en-US" dirty="0"/>
            </a:br>
            <a:r>
              <a:rPr lang="en-US" dirty="0"/>
              <a:t>to people in their lives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17F72AF-BEF7-A344-8EF6-FC0AA6970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0413" y="1776413"/>
            <a:ext cx="5386387" cy="3752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A1136B-2DBA-2541-B237-7C7A97BEB869}"/>
              </a:ext>
            </a:extLst>
          </p:cNvPr>
          <p:cNvSpPr txBox="1"/>
          <p:nvPr/>
        </p:nvSpPr>
        <p:spPr>
          <a:xfrm>
            <a:off x="838200" y="5614194"/>
            <a:ext cx="105156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20" dirty="0"/>
              <a:t>AND the </a:t>
            </a:r>
            <a:r>
              <a:rPr lang="en-US" sz="3520" b="1" dirty="0" smtClean="0">
                <a:solidFill>
                  <a:srgbClr val="FF0000"/>
                </a:solidFill>
              </a:rPr>
              <a:t>responsibility</a:t>
            </a:r>
            <a:r>
              <a:rPr lang="en-US" sz="3520" dirty="0" smtClean="0"/>
              <a:t> to </a:t>
            </a:r>
            <a:r>
              <a:rPr lang="en-US" sz="3520" dirty="0"/>
              <a:t>respect the rights of others! </a:t>
            </a:r>
          </a:p>
        </p:txBody>
      </p:sp>
    </p:spTree>
    <p:extLst>
      <p:ext uri="{BB962C8B-B14F-4D97-AF65-F5344CB8AC3E}">
        <p14:creationId xmlns:p14="http://schemas.microsoft.com/office/powerpoint/2010/main" val="321831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FB65B-2B2D-244E-A845-043C7064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Everyone has the </a:t>
            </a:r>
            <a:r>
              <a:rPr lang="en-US" b="1" dirty="0"/>
              <a:t>right</a:t>
            </a:r>
            <a:r>
              <a:rPr lang="en-US" dirty="0"/>
              <a:t> to privacy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9D72C3-5309-CF4F-B0CD-54A20DE5A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" y="5336869"/>
            <a:ext cx="11487150" cy="7435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10" dirty="0"/>
              <a:t>And the </a:t>
            </a:r>
            <a:r>
              <a:rPr lang="en-US" sz="4010" b="1" dirty="0">
                <a:solidFill>
                  <a:srgbClr val="FF0000"/>
                </a:solidFill>
              </a:rPr>
              <a:t>responsibility</a:t>
            </a:r>
            <a:r>
              <a:rPr lang="en-US" sz="4010" dirty="0"/>
              <a:t> to respect the privacy of others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80D8B52-143F-0A44-93CC-7B5FD2942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390" y="15211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6" descr="Image result for Right to privacy">
            <a:extLst>
              <a:ext uri="{FF2B5EF4-FFF2-40B4-BE49-F238E27FC236}">
                <a16:creationId xmlns:a16="http://schemas.microsoft.com/office/drawing/2014/main" xmlns="" id="{B182799B-3C3E-9844-A57C-18C020CA0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90" y="1521131"/>
            <a:ext cx="5589270" cy="344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743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BC0085-BADD-F84E-A4E7-E94207CA3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Everyone has the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/>
              <a:t> to safety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C817A2-EA5E-1343-9AEC-392A48BF8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/>
              <a:t>And the </a:t>
            </a:r>
            <a:r>
              <a:rPr lang="en-US" sz="3200" b="1" dirty="0">
                <a:solidFill>
                  <a:srgbClr val="FF0000"/>
                </a:solidFill>
              </a:rPr>
              <a:t>responsibility</a:t>
            </a:r>
            <a:r>
              <a:rPr lang="en-US" sz="3200" dirty="0"/>
              <a:t> to be respectful of the </a:t>
            </a:r>
          </a:p>
          <a:p>
            <a:pPr marL="0" indent="0" algn="ctr">
              <a:buNone/>
            </a:pPr>
            <a:r>
              <a:rPr lang="en-US" sz="3200" dirty="0"/>
              <a:t>safety needs of others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DA854A-A4D1-5541-A44A-BE3DFC2FF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582" y="1825625"/>
            <a:ext cx="32289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06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5B674C-57C7-3F41-9771-E79ECDFEB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0388" cy="1325563"/>
          </a:xfrm>
        </p:spPr>
        <p:txBody>
          <a:bodyPr/>
          <a:lstStyle/>
          <a:p>
            <a:r>
              <a:rPr lang="en-US" dirty="0"/>
              <a:t>Everyone has the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/>
              <a:t> to decide what to 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D9BA84-999A-674C-9951-90F4DF43D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910" dirty="0"/>
              <a:t>And the </a:t>
            </a:r>
            <a:r>
              <a:rPr lang="en-US" sz="3910" b="1" dirty="0">
                <a:solidFill>
                  <a:srgbClr val="FF0000"/>
                </a:solidFill>
              </a:rPr>
              <a:t>responsibility</a:t>
            </a:r>
            <a:r>
              <a:rPr lang="en-US" sz="3910" dirty="0"/>
              <a:t> to say “yes,” or “no,” </a:t>
            </a:r>
          </a:p>
          <a:p>
            <a:pPr marL="0" indent="0" algn="ctr">
              <a:buNone/>
            </a:pPr>
            <a:r>
              <a:rPr lang="en-US" sz="3910" dirty="0"/>
              <a:t>to healthy choices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C985A2-4E27-2D40-9125-5267095E8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850" y="2203450"/>
            <a:ext cx="36703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D903C9-6C3B-EF4B-86D1-BA0E4E20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has the </a:t>
            </a:r>
            <a:r>
              <a:rPr lang="en-US" b="1" dirty="0">
                <a:solidFill>
                  <a:srgbClr val="FF0000"/>
                </a:solidFill>
              </a:rPr>
              <a:t>right</a:t>
            </a:r>
            <a:r>
              <a:rPr lang="en-US" dirty="0"/>
              <a:t> to be an active citizen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6DBDAB7E-1810-0B4C-8F66-9C0123492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7425" y="1443038"/>
            <a:ext cx="6958012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37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319</Words>
  <Application>Microsoft Office PowerPoint</Application>
  <PresentationFormat>Custom</PresentationFormat>
  <Paragraphs>72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Rights &amp; Responsibilities</vt:lpstr>
      <vt:lpstr>Rights  come with responsibilities</vt:lpstr>
      <vt:lpstr>All people are worthy of dignity &amp; respect</vt:lpstr>
      <vt:lpstr>Everyone has the right to relationships</vt:lpstr>
      <vt:lpstr>Everyone has the right to stay connected  to people in their lives</vt:lpstr>
      <vt:lpstr>Everyone has the right to privacy </vt:lpstr>
      <vt:lpstr>Everyone has the right to safety </vt:lpstr>
      <vt:lpstr>Everyone has the right to decide what to eat</vt:lpstr>
      <vt:lpstr>Everyone has the right to be an active citizen</vt:lpstr>
      <vt:lpstr>Everyone has a right to their own  heart-felt beliefs</vt:lpstr>
      <vt:lpstr>Everyone has the right to control their money</vt:lpstr>
      <vt:lpstr>Everyone has the right to be heard</vt:lpstr>
      <vt:lpstr>Everyone has a right to participate in decisions about them</vt:lpstr>
      <vt:lpstr>Advocates can help</vt:lpstr>
      <vt:lpstr>Everyone has the right…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Rights &amp; Responsibilities</dc:title>
  <dc:creator>Lana Hurt</dc:creator>
  <cp:lastModifiedBy>Pascoe, Ann (DBHDS)</cp:lastModifiedBy>
  <cp:revision>5</cp:revision>
  <dcterms:created xsi:type="dcterms:W3CDTF">2019-07-28T21:31:51Z</dcterms:created>
  <dcterms:modified xsi:type="dcterms:W3CDTF">2019-07-29T20:34:52Z</dcterms:modified>
</cp:coreProperties>
</file>